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87" r:id="rId2"/>
    <p:sldId id="259" r:id="rId3"/>
    <p:sldId id="321" r:id="rId4"/>
    <p:sldId id="322" r:id="rId5"/>
    <p:sldId id="324" r:id="rId6"/>
    <p:sldId id="325" r:id="rId7"/>
    <p:sldId id="326" r:id="rId8"/>
    <p:sldId id="327" r:id="rId9"/>
    <p:sldId id="328" r:id="rId10"/>
  </p:sldIdLst>
  <p:sldSz cx="9144000" cy="6858000" type="screen4x3"/>
  <p:notesSz cx="9939338" cy="6807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808284"/>
    <a:srgbClr val="1D2435"/>
    <a:srgbClr val="8B0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58" y="-37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4BDEAC8E-7720-4922-BF4F-34B9284DAFFB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518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33419"/>
            <a:ext cx="7951470" cy="3063240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7" cy="340360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82DFD7CA-D479-46FF-A687-8977129F5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9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77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7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6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01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4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7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5F90-C60E-4D1D-BE3F-7D5E1CE7DE8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6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35D4-5ACA-46D5-9E6A-745F315F4967}" type="datetime1">
              <a:rPr lang="ru-RU" smtClean="0"/>
              <a:t>03.04.2024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860199" y="304800"/>
            <a:ext cx="7369401" cy="369332"/>
          </a:xfrm>
        </p:spPr>
        <p:txBody>
          <a:bodyPr anchor="ctr"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4549-E218-4719-A85C-2231AE02735A}" type="datetime1">
              <a:rPr lang="ru-RU" smtClean="0"/>
              <a:t>03.04.2024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860199" y="304800"/>
            <a:ext cx="7369401" cy="369332"/>
          </a:xfrm>
        </p:spPr>
        <p:txBody>
          <a:bodyPr anchor="ctr"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0DFA-8A0A-4988-8BE2-52E15FE3C500}" type="datetime1">
              <a:rPr lang="ru-RU" smtClean="0"/>
              <a:t>03.04.2024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30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860199" y="304800"/>
            <a:ext cx="7369401" cy="369332"/>
          </a:xfrm>
        </p:spPr>
        <p:txBody>
          <a:bodyPr anchor="ctr"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D1C2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F89C-DCDB-4B92-9348-3914F911613F}" type="datetime1">
              <a:rPr lang="ru-RU" smtClean="0"/>
              <a:t>03.04.2024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A892-52D6-4F4C-B205-F377CD445A37}" type="datetime1">
              <a:rPr lang="ru-RU" smtClean="0"/>
              <a:t>03.04.2024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5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860199" y="304800"/>
            <a:ext cx="7369401" cy="369332"/>
          </a:xfrm>
        </p:spPr>
        <p:txBody>
          <a:bodyPr anchor="ctr"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D4D-BF7F-424B-B548-725E0058CA1D}" type="datetime1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4DABF-7B89-4B5E-871C-70F12D502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1626" y="368454"/>
            <a:ext cx="73694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D1C24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4827" y="1861400"/>
            <a:ext cx="5554344" cy="3152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A686-684E-4E48-B487-801432523CE7}" type="datetime1">
              <a:rPr lang="ru-RU" smtClean="0"/>
              <a:t>03.04.2024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801626" cy="109118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4657724" y="6377940"/>
            <a:ext cx="3952876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4" y="6416800"/>
            <a:ext cx="4127000" cy="316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 lang="ru-RU" sz="2400" baseline="0" dirty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46354" y="0"/>
            <a:ext cx="4025900" cy="5958205"/>
          </a:xfrm>
          <a:custGeom>
            <a:avLst/>
            <a:gdLst/>
            <a:ahLst/>
            <a:cxnLst/>
            <a:rect l="l" t="t" r="r" b="b"/>
            <a:pathLst>
              <a:path w="4025900" h="5958205">
                <a:moveTo>
                  <a:pt x="4025646" y="0"/>
                </a:moveTo>
                <a:lnTo>
                  <a:pt x="0" y="0"/>
                </a:lnTo>
                <a:lnTo>
                  <a:pt x="0" y="5958001"/>
                </a:lnTo>
                <a:lnTo>
                  <a:pt x="3593858" y="5958001"/>
                </a:lnTo>
                <a:lnTo>
                  <a:pt x="4025646" y="5327459"/>
                </a:lnTo>
                <a:lnTo>
                  <a:pt x="4025646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3715" y="3442"/>
            <a:ext cx="3978289" cy="5958205"/>
          </a:xfrm>
          <a:custGeom>
            <a:avLst/>
            <a:gdLst/>
            <a:ahLst/>
            <a:cxnLst/>
            <a:rect l="l" t="t" r="r" b="b"/>
            <a:pathLst>
              <a:path w="4025900" h="5958205">
                <a:moveTo>
                  <a:pt x="4025658" y="0"/>
                </a:moveTo>
                <a:lnTo>
                  <a:pt x="0" y="0"/>
                </a:lnTo>
                <a:lnTo>
                  <a:pt x="0" y="5958001"/>
                </a:lnTo>
                <a:lnTo>
                  <a:pt x="3593858" y="5958001"/>
                </a:lnTo>
                <a:lnTo>
                  <a:pt x="4025658" y="5327459"/>
                </a:lnTo>
                <a:lnTo>
                  <a:pt x="402565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73644" y="1791012"/>
            <a:ext cx="3328291" cy="199054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77400"/>
              </a:lnSpc>
            </a:pPr>
            <a:r>
              <a:rPr lang="ru-RU" sz="2800" b="1" spc="-20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АНО ДПО «КУ ЛОКОТЕХ»</a:t>
            </a:r>
            <a:endParaRPr lang="ru-RU" sz="2800" b="1" spc="-2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12700" marR="5080" algn="ctr">
              <a:lnSpc>
                <a:spcPct val="77400"/>
              </a:lnSpc>
            </a:pPr>
            <a:endParaRPr lang="ru-RU" sz="2800" b="1" spc="-2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12700" marR="5080" algn="ctr">
              <a:lnSpc>
                <a:spcPct val="77400"/>
              </a:lnSpc>
            </a:pPr>
            <a:r>
              <a:rPr lang="ru-RU" sz="2800" b="1" spc="-20" dirty="0">
                <a:solidFill>
                  <a:schemeClr val="bg1">
                    <a:lumMod val="50000"/>
                  </a:schemeClr>
                </a:solidFill>
                <a:cs typeface="Calibri"/>
              </a:rPr>
              <a:t>Бизнес-план </a:t>
            </a:r>
          </a:p>
          <a:p>
            <a:pPr marL="12700" marR="5080" algn="ctr">
              <a:lnSpc>
                <a:spcPct val="77400"/>
              </a:lnSpc>
            </a:pPr>
            <a:r>
              <a:rPr lang="ru-RU" sz="2800" b="1" spc="-20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2024 </a:t>
            </a:r>
            <a:r>
              <a:rPr lang="ru-RU" sz="2800" b="1" spc="-20" dirty="0">
                <a:solidFill>
                  <a:schemeClr val="bg1">
                    <a:lumMod val="50000"/>
                  </a:schemeClr>
                </a:solidFill>
                <a:cs typeface="Calibri"/>
              </a:rPr>
              <a:t>г.</a:t>
            </a:r>
          </a:p>
          <a:p>
            <a:pPr marL="12700" marR="5080">
              <a:lnSpc>
                <a:spcPct val="77400"/>
              </a:lnSpc>
            </a:pPr>
            <a:endParaRPr lang="ru-RU" sz="2800" b="1" spc="-20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8200" y="5200229"/>
            <a:ext cx="125890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03.04.</a:t>
            </a:r>
            <a:r>
              <a:rPr sz="14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20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24</a:t>
            </a:r>
            <a:r>
              <a:rPr sz="1400" spc="-35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г</a:t>
            </a:r>
            <a:r>
              <a:rPr sz="1400" spc="-35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sz="1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85" y="609600"/>
            <a:ext cx="3438151" cy="606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715" y="5415673"/>
            <a:ext cx="3978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Руководитель направления</a:t>
            </a:r>
          </a:p>
          <a:p>
            <a:r>
              <a:rPr lang="ru-RU" sz="1400" dirty="0" smtClean="0"/>
              <a:t>Корпоративный университет</a:t>
            </a:r>
            <a:r>
              <a:rPr lang="ru-RU" sz="1400" dirty="0" smtClean="0"/>
              <a:t>      К.В</a:t>
            </a:r>
            <a:r>
              <a:rPr lang="ru-RU" sz="1400" dirty="0"/>
              <a:t>. </a:t>
            </a:r>
            <a:r>
              <a:rPr lang="ru-RU" sz="1400" dirty="0" smtClean="0"/>
              <a:t>Солоусова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57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440165" y="1416790"/>
            <a:ext cx="312466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ИТОГИ РАБОТЫ ЗА 20</a:t>
            </a:r>
            <a:r>
              <a:rPr lang="en-US" sz="1600" b="1" kern="0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3 г., </a:t>
            </a:r>
            <a:endParaRPr lang="ru-RU" sz="1600" b="1" kern="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12700" marR="5080">
              <a:lnSpc>
                <a:spcPct val="100000"/>
              </a:lnSpc>
            </a:pPr>
            <a:r>
              <a:rPr lang="ru-RU" sz="1600" b="1" kern="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БП 2024 г. </a:t>
            </a:r>
            <a:endParaRPr lang="ru-RU" sz="1600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76110" y="204766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860199" y="304800"/>
            <a:ext cx="2340201" cy="369332"/>
          </a:xfrm>
        </p:spPr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76110" y="1327666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1.</a:t>
            </a:r>
          </a:p>
        </p:txBody>
      </p:sp>
      <p:sp>
        <p:nvSpPr>
          <p:cNvPr id="14" name="object 19"/>
          <p:cNvSpPr txBox="1"/>
          <p:nvPr/>
        </p:nvSpPr>
        <p:spPr>
          <a:xfrm>
            <a:off x="1509614" y="2396942"/>
            <a:ext cx="295953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БЮДЖЕТ ДОХОДОВ И РАСХОДОВ</a:t>
            </a:r>
            <a:endParaRPr lang="ru-RU" sz="1600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15" name="object 26"/>
          <p:cNvSpPr/>
          <p:nvPr/>
        </p:nvSpPr>
        <p:spPr>
          <a:xfrm>
            <a:off x="876110" y="294766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Прямоугольник 15"/>
          <p:cNvSpPr/>
          <p:nvPr/>
        </p:nvSpPr>
        <p:spPr>
          <a:xfrm>
            <a:off x="876110" y="2227666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2.</a:t>
            </a:r>
          </a:p>
        </p:txBody>
      </p:sp>
      <p:sp>
        <p:nvSpPr>
          <p:cNvPr id="17" name="object 19"/>
          <p:cNvSpPr txBox="1"/>
          <p:nvPr/>
        </p:nvSpPr>
        <p:spPr>
          <a:xfrm>
            <a:off x="1474604" y="3501741"/>
            <a:ext cx="29595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ФАКТОРНЫЙ АНАЛИЗ </a:t>
            </a:r>
            <a:r>
              <a:rPr lang="ru-RU" altLang="ru-RU" sz="1600" b="1" kern="0" dirty="0" err="1">
                <a:solidFill>
                  <a:prstClr val="white">
                    <a:lumMod val="50000"/>
                  </a:prstClr>
                </a:solidFill>
              </a:rPr>
              <a:t>ПдНО</a:t>
            </a:r>
            <a:endParaRPr lang="ru-RU" sz="1600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18" name="object 26"/>
          <p:cNvSpPr/>
          <p:nvPr/>
        </p:nvSpPr>
        <p:spPr>
          <a:xfrm>
            <a:off x="876109" y="384766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 19"/>
          <p:cNvSpPr/>
          <p:nvPr/>
        </p:nvSpPr>
        <p:spPr>
          <a:xfrm>
            <a:off x="876109" y="3127666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3.</a:t>
            </a:r>
          </a:p>
        </p:txBody>
      </p:sp>
      <p:sp>
        <p:nvSpPr>
          <p:cNvPr id="21" name="object 19"/>
          <p:cNvSpPr txBox="1"/>
          <p:nvPr/>
        </p:nvSpPr>
        <p:spPr>
          <a:xfrm>
            <a:off x="1664779" y="4170901"/>
            <a:ext cx="295953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ПОКАЗАТЕЛИ БЮДЖЕТА ТРУДОВЫХ РЕСУРСОВ</a:t>
            </a:r>
            <a:endParaRPr lang="ru-RU" sz="1600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24" name="object 26"/>
          <p:cNvSpPr/>
          <p:nvPr/>
        </p:nvSpPr>
        <p:spPr>
          <a:xfrm>
            <a:off x="944777" y="4721625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944777" y="4001625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4.</a:t>
            </a:r>
          </a:p>
        </p:txBody>
      </p:sp>
      <p:sp>
        <p:nvSpPr>
          <p:cNvPr id="27" name="object 19"/>
          <p:cNvSpPr txBox="1"/>
          <p:nvPr/>
        </p:nvSpPr>
        <p:spPr>
          <a:xfrm>
            <a:off x="5444533" y="1712385"/>
            <a:ext cx="29595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СМЕТА НАКЛАДНЫХ РАСХОДОВ</a:t>
            </a:r>
          </a:p>
        </p:txBody>
      </p:sp>
      <p:sp>
        <p:nvSpPr>
          <p:cNvPr id="28" name="object 26"/>
          <p:cNvSpPr/>
          <p:nvPr/>
        </p:nvSpPr>
        <p:spPr>
          <a:xfrm>
            <a:off x="4830976" y="2069025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Прямоугольник 28"/>
          <p:cNvSpPr/>
          <p:nvPr/>
        </p:nvSpPr>
        <p:spPr>
          <a:xfrm>
            <a:off x="4830976" y="1349025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5.</a:t>
            </a:r>
          </a:p>
        </p:txBody>
      </p:sp>
      <p:sp>
        <p:nvSpPr>
          <p:cNvPr id="22" name="object 19"/>
          <p:cNvSpPr txBox="1"/>
          <p:nvPr/>
        </p:nvSpPr>
        <p:spPr>
          <a:xfrm>
            <a:off x="5444533" y="2591026"/>
            <a:ext cx="29595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БДДС</a:t>
            </a:r>
          </a:p>
        </p:txBody>
      </p:sp>
      <p:sp>
        <p:nvSpPr>
          <p:cNvPr id="23" name="object 26"/>
          <p:cNvSpPr/>
          <p:nvPr/>
        </p:nvSpPr>
        <p:spPr>
          <a:xfrm>
            <a:off x="4830976" y="294766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Прямоугольник 29"/>
          <p:cNvSpPr/>
          <p:nvPr/>
        </p:nvSpPr>
        <p:spPr>
          <a:xfrm>
            <a:off x="4830976" y="2227666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6.</a:t>
            </a:r>
          </a:p>
        </p:txBody>
      </p:sp>
      <p:sp>
        <p:nvSpPr>
          <p:cNvPr id="31" name="object 19"/>
          <p:cNvSpPr txBox="1"/>
          <p:nvPr/>
        </p:nvSpPr>
        <p:spPr>
          <a:xfrm>
            <a:off x="5444533" y="3491026"/>
            <a:ext cx="29595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600" b="1" kern="0" dirty="0">
                <a:solidFill>
                  <a:prstClr val="white">
                    <a:lumMod val="50000"/>
                  </a:prstClr>
                </a:solidFill>
              </a:rPr>
              <a:t>БАЛАНС</a:t>
            </a:r>
          </a:p>
        </p:txBody>
      </p:sp>
      <p:sp>
        <p:nvSpPr>
          <p:cNvPr id="32" name="object 26"/>
          <p:cNvSpPr/>
          <p:nvPr/>
        </p:nvSpPr>
        <p:spPr>
          <a:xfrm>
            <a:off x="4830976" y="384766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2004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Прямоугольник 32"/>
          <p:cNvSpPr/>
          <p:nvPr/>
        </p:nvSpPr>
        <p:spPr>
          <a:xfrm>
            <a:off x="4830976" y="3127666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tabLst>
                <a:tab pos="3864610" algn="l"/>
              </a:tabLst>
            </a:pPr>
            <a:r>
              <a:rPr lang="ru-RU" sz="4400" b="1" dirty="0">
                <a:solidFill>
                  <a:srgbClr val="B2B4B5"/>
                </a:solidFill>
                <a:cs typeface="Calibri"/>
              </a:rPr>
              <a:t>7.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393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1. </a:t>
            </a:r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</a:rPr>
              <a:t>ИТОГИ РАБОТЫ ЗА 20</a:t>
            </a:r>
            <a:r>
              <a:rPr lang="en-US" sz="2000" b="1" kern="0" dirty="0">
                <a:solidFill>
                  <a:prstClr val="white">
                    <a:lumMod val="50000"/>
                  </a:prstClr>
                </a:solidFill>
              </a:rPr>
              <a:t>2</a:t>
            </a:r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</a:rPr>
              <a:t>3 г., </a:t>
            </a:r>
            <a:r>
              <a:rPr lang="ru-RU" sz="2000" b="1" kern="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</a:rPr>
              <a:t>БП 2024 г</a:t>
            </a:r>
            <a:r>
              <a:rPr lang="ru-RU" sz="2000" b="1" kern="0" dirty="0" smtClean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ru-RU" sz="2000" spc="-5" dirty="0">
              <a:solidFill>
                <a:srgbClr val="231F20"/>
              </a:solidFill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40880" y="6515100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3400" y="661127"/>
            <a:ext cx="875885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             </a:t>
            </a:r>
            <a:r>
              <a:rPr lang="ru-RU" sz="1200" b="1" dirty="0" smtClean="0"/>
              <a:t>Факторы исполнения </a:t>
            </a:r>
            <a:r>
              <a:rPr lang="ru-RU" sz="1200" b="1" dirty="0" smtClean="0"/>
              <a:t>Бизнес-плана </a:t>
            </a:r>
            <a:r>
              <a:rPr lang="ru-RU" sz="1200" b="1" dirty="0" smtClean="0"/>
              <a:t>2023 </a:t>
            </a:r>
            <a:r>
              <a:rPr lang="ru-RU" sz="1200" b="1" dirty="0"/>
              <a:t>г.: </a:t>
            </a:r>
          </a:p>
          <a:p>
            <a:r>
              <a:rPr lang="ru-RU" sz="1200" b="1" dirty="0"/>
              <a:t>	</a:t>
            </a:r>
            <a:endParaRPr lang="ru-RU" sz="1200" b="1" dirty="0" smtClean="0"/>
          </a:p>
          <a:p>
            <a:r>
              <a:rPr lang="ru-RU" sz="900" b="1" i="1" dirty="0" smtClean="0">
                <a:solidFill>
                  <a:srgbClr val="FF0000"/>
                </a:solidFill>
              </a:rPr>
              <a:t>Условия ведения деятельности: </a:t>
            </a:r>
            <a:r>
              <a:rPr lang="ru-RU" sz="900" b="1" i="1" dirty="0" smtClean="0">
                <a:solidFill>
                  <a:srgbClr val="FF0000"/>
                </a:solidFill>
              </a:rPr>
              <a:t>неблагоприятные. </a:t>
            </a:r>
            <a:endParaRPr lang="ru-RU" sz="900" b="1" i="1" dirty="0" smtClean="0">
              <a:solidFill>
                <a:srgbClr val="FF0000"/>
              </a:solidFill>
            </a:endParaRPr>
          </a:p>
          <a:p>
            <a:r>
              <a:rPr lang="ru-RU" sz="900" i="1" dirty="0" smtClean="0"/>
              <a:t>В </a:t>
            </a:r>
            <a:r>
              <a:rPr lang="ru-RU" sz="900" i="1" dirty="0" smtClean="0"/>
              <a:t>2023 </a:t>
            </a:r>
            <a:r>
              <a:rPr lang="ru-RU" sz="900" i="1" dirty="0" smtClean="0"/>
              <a:t>году на деятельность организации влияли </a:t>
            </a:r>
            <a:r>
              <a:rPr lang="ru-RU" sz="900" i="1" dirty="0" smtClean="0"/>
              <a:t>три неблагоприятных фактора:</a:t>
            </a:r>
            <a:endParaRPr lang="ru-RU" sz="900" i="1" dirty="0" smtClean="0"/>
          </a:p>
          <a:p>
            <a:r>
              <a:rPr lang="ru-RU" sz="900" i="1" dirty="0" smtClean="0"/>
              <a:t> -     </a:t>
            </a:r>
            <a:r>
              <a:rPr lang="ru-RU" sz="900" i="1" dirty="0" smtClean="0"/>
              <a:t>сокращение бюджета ООО ЛТ на услуги образовательного характера и информационные, что привело к отсутствию запланированных оплат выполненных работ, оказанных услуг , </a:t>
            </a:r>
            <a:endParaRPr lang="ru-RU" sz="900" i="1" dirty="0" smtClean="0"/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перенос части обучения работников ООО ЛТ-С в учебные центры заводов-изготовителей</a:t>
            </a:r>
            <a:endParaRPr lang="ru-RU" sz="900" i="1" dirty="0" smtClean="0"/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Выход АО ЖДРМ из контура ООО ЛТ и резкое ухудшение управляемости процесса обучения производственного персонала.</a:t>
            </a:r>
          </a:p>
          <a:p>
            <a:r>
              <a:rPr lang="ru-RU" sz="900" i="1" dirty="0" smtClean="0"/>
              <a:t>Благоприятным фактором стало погашение кредиторской задолженности в прошедшем периоде.</a:t>
            </a:r>
            <a:endParaRPr lang="ru-RU" sz="900" i="1" dirty="0" smtClean="0"/>
          </a:p>
          <a:p>
            <a:r>
              <a:rPr lang="ru-RU" sz="900" b="1" i="1" dirty="0">
                <a:solidFill>
                  <a:srgbClr val="FF0000"/>
                </a:solidFill>
              </a:rPr>
              <a:t>Предпринятые действия: </a:t>
            </a:r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Заключение сетевых долгосрочных договоров с обязательствами о взаимодействии;</a:t>
            </a:r>
            <a:endParaRPr lang="ru-RU" sz="900" i="1" dirty="0" smtClean="0"/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Поиск новых контрагентов и предложение новых программ с высокой </a:t>
            </a:r>
            <a:r>
              <a:rPr lang="ru-RU" sz="900" i="1" dirty="0" err="1" smtClean="0"/>
              <a:t>маржинальностью</a:t>
            </a:r>
            <a:r>
              <a:rPr lang="ru-RU" sz="900" i="1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Последовательная автоматизация и </a:t>
            </a:r>
            <a:r>
              <a:rPr lang="ru-RU" sz="900" i="1" dirty="0" err="1" smtClean="0"/>
              <a:t>цифровизация</a:t>
            </a:r>
            <a:r>
              <a:rPr lang="ru-RU" sz="900" i="1" dirty="0" smtClean="0"/>
              <a:t> основных видов деятельности;</a:t>
            </a:r>
          </a:p>
          <a:p>
            <a:pPr marL="171450" indent="-171450">
              <a:buFontTx/>
              <a:buChar char="-"/>
            </a:pPr>
            <a:r>
              <a:rPr lang="ru-RU" sz="900" i="1" dirty="0" smtClean="0"/>
              <a:t>Изменение Устава организации и добавление новых видов деятельности (Информационные, консультационные услуги)</a:t>
            </a:r>
          </a:p>
          <a:p>
            <a:endParaRPr lang="ru-RU" sz="900" i="1" dirty="0" smtClean="0"/>
          </a:p>
          <a:p>
            <a:r>
              <a:rPr lang="ru-RU" sz="1200" b="1" dirty="0" smtClean="0"/>
              <a:t>АНО </a:t>
            </a:r>
            <a:r>
              <a:rPr lang="ru-RU" sz="1200" b="1" dirty="0"/>
              <a:t>ДПО «КУ ЛОКОТЕХ» достигнуты следующие показатели деятельности: </a:t>
            </a:r>
            <a:endParaRPr lang="ru-RU" sz="1200" b="1" dirty="0" smtClean="0"/>
          </a:p>
          <a:p>
            <a:r>
              <a:rPr lang="ru-RU" sz="800" b="1" i="1" u="sng" dirty="0">
                <a:ea typeface="Calibri"/>
                <a:cs typeface="Times New Roman"/>
              </a:rPr>
              <a:t>исполнение </a:t>
            </a:r>
            <a:r>
              <a:rPr lang="ru-RU" sz="800" b="1" i="1" u="sng" dirty="0" smtClean="0">
                <a:ea typeface="Calibri"/>
                <a:cs typeface="Times New Roman"/>
              </a:rPr>
              <a:t>20</a:t>
            </a:r>
            <a:r>
              <a:rPr lang="en-US" sz="800" b="1" i="1" u="sng" dirty="0" smtClean="0">
                <a:ea typeface="Calibri"/>
                <a:cs typeface="Times New Roman"/>
              </a:rPr>
              <a:t>2</a:t>
            </a:r>
            <a:r>
              <a:rPr lang="ru-RU" sz="800" b="1" i="1" u="sng" dirty="0" smtClean="0">
                <a:ea typeface="Calibri"/>
                <a:cs typeface="Times New Roman"/>
              </a:rPr>
              <a:t>3</a:t>
            </a:r>
            <a:r>
              <a:rPr lang="en-US" sz="800" b="1" i="1" u="sng" dirty="0" smtClean="0">
                <a:ea typeface="Calibri"/>
                <a:cs typeface="Times New Roman"/>
              </a:rPr>
              <a:t> </a:t>
            </a:r>
            <a:r>
              <a:rPr lang="ru-RU" sz="800" b="1" i="1" u="sng" dirty="0" smtClean="0">
                <a:ea typeface="Calibri"/>
                <a:cs typeface="Times New Roman"/>
              </a:rPr>
              <a:t>года</a:t>
            </a:r>
            <a:r>
              <a:rPr lang="ru-RU" sz="800" b="1" i="1" u="sng" dirty="0">
                <a:ea typeface="Calibri"/>
                <a:cs typeface="Times New Roman"/>
              </a:rPr>
              <a:t>:</a:t>
            </a:r>
            <a:endParaRPr lang="ru-RU" sz="800" dirty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Объем выручки выполнен на </a:t>
            </a:r>
            <a:r>
              <a:rPr lang="ru-RU" sz="900" dirty="0" smtClean="0">
                <a:ea typeface="Calibri"/>
                <a:cs typeface="Times New Roman"/>
              </a:rPr>
              <a:t>87%</a:t>
            </a:r>
            <a:endParaRPr lang="ru-RU" sz="900" dirty="0" smtClean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Себестоимость оказания услуг снижена на </a:t>
            </a:r>
            <a:r>
              <a:rPr lang="ru-RU" sz="900" dirty="0" smtClean="0">
                <a:ea typeface="Calibri"/>
                <a:cs typeface="Times New Roman"/>
              </a:rPr>
              <a:t>35%, за счет пропорционального снижения по всем группам расходов</a:t>
            </a:r>
            <a:endParaRPr lang="ru-RU" sz="900" dirty="0" smtClean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err="1" smtClean="0">
                <a:ea typeface="Calibri"/>
                <a:cs typeface="Times New Roman"/>
              </a:rPr>
              <a:t>ПдНО</a:t>
            </a:r>
            <a:r>
              <a:rPr lang="ru-RU" sz="900" dirty="0" smtClean="0">
                <a:ea typeface="Calibri"/>
                <a:cs typeface="Times New Roman"/>
              </a:rPr>
              <a:t> </a:t>
            </a:r>
            <a:r>
              <a:rPr lang="ru-RU" sz="900" dirty="0" smtClean="0">
                <a:ea typeface="Calibri"/>
                <a:cs typeface="Times New Roman"/>
              </a:rPr>
              <a:t>+6,7 </a:t>
            </a:r>
            <a:r>
              <a:rPr lang="ru-RU" sz="900" dirty="0" smtClean="0">
                <a:ea typeface="Calibri"/>
                <a:cs typeface="Times New Roman"/>
              </a:rPr>
              <a:t>млн. </a:t>
            </a:r>
            <a:r>
              <a:rPr lang="ru-RU" sz="900" dirty="0" err="1" smtClean="0">
                <a:ea typeface="Calibri"/>
                <a:cs typeface="Times New Roman"/>
              </a:rPr>
              <a:t>руб</a:t>
            </a:r>
            <a:r>
              <a:rPr lang="ru-RU" sz="900" dirty="0" smtClean="0">
                <a:ea typeface="Calibri"/>
                <a:cs typeface="Times New Roman"/>
              </a:rPr>
              <a:t>  </a:t>
            </a:r>
            <a:endParaRPr lang="ru-RU" sz="900" dirty="0" smtClean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Чистая </a:t>
            </a:r>
            <a:r>
              <a:rPr lang="ru-RU" sz="900" dirty="0" smtClean="0">
                <a:ea typeface="Calibri"/>
                <a:cs typeface="Times New Roman"/>
              </a:rPr>
              <a:t>прибыль </a:t>
            </a:r>
            <a:r>
              <a:rPr lang="ru-RU" sz="900" dirty="0" smtClean="0">
                <a:ea typeface="Calibri"/>
                <a:cs typeface="Times New Roman"/>
              </a:rPr>
              <a:t>7,550 </a:t>
            </a:r>
            <a:r>
              <a:rPr lang="ru-RU" sz="900" dirty="0" smtClean="0">
                <a:ea typeface="Calibri"/>
                <a:cs typeface="Times New Roman"/>
              </a:rPr>
              <a:t>млн. </a:t>
            </a:r>
            <a:r>
              <a:rPr lang="ru-RU" sz="900" dirty="0" err="1" smtClean="0">
                <a:ea typeface="Calibri"/>
                <a:cs typeface="Times New Roman"/>
              </a:rPr>
              <a:t>руб</a:t>
            </a:r>
            <a:r>
              <a:rPr lang="ru-RU" sz="900" dirty="0" smtClean="0">
                <a:ea typeface="Calibri"/>
                <a:cs typeface="Times New Roman"/>
              </a:rPr>
              <a:t> – так как организация некоммерческая, данные средства </a:t>
            </a:r>
            <a:r>
              <a:rPr lang="ru-RU" sz="900" dirty="0" smtClean="0">
                <a:ea typeface="Calibri"/>
                <a:cs typeface="Times New Roman"/>
              </a:rPr>
              <a:t>направлены на создание НМА и программного обеспечения для ведения основной деятельности</a:t>
            </a:r>
            <a:endParaRPr lang="ru-RU" sz="900" dirty="0" smtClean="0"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810000"/>
            <a:ext cx="8758854" cy="3004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 Основные предпосылки формирования Бизнес-плана </a:t>
            </a:r>
            <a:r>
              <a:rPr lang="ru-RU" sz="1200" b="1" dirty="0" smtClean="0"/>
              <a:t>2024 </a:t>
            </a:r>
            <a:r>
              <a:rPr lang="ru-RU" sz="1200" b="1" dirty="0" smtClean="0"/>
              <a:t>г.: </a:t>
            </a:r>
          </a:p>
          <a:p>
            <a:pPr lvl="0"/>
            <a:r>
              <a:rPr lang="ru-RU" sz="900" b="1" i="1" dirty="0" smtClean="0">
                <a:solidFill>
                  <a:srgbClr val="FF0000"/>
                </a:solidFill>
              </a:rPr>
              <a:t>Прогнозы</a:t>
            </a:r>
            <a:r>
              <a:rPr lang="ru-RU" sz="900" b="1" i="1" dirty="0" smtClean="0">
                <a:solidFill>
                  <a:srgbClr val="FF0000"/>
                </a:solidFill>
              </a:rPr>
              <a:t> по изменению условий ведения деятельности: </a:t>
            </a:r>
          </a:p>
          <a:p>
            <a:pPr marL="171450" lvl="0" indent="-171450">
              <a:buFontTx/>
              <a:buChar char="-"/>
            </a:pPr>
            <a:r>
              <a:rPr lang="ru-RU" sz="900" b="1" i="1" dirty="0" smtClean="0"/>
              <a:t>Возможный переход  в контур Корпоративного университета ТМХ</a:t>
            </a:r>
          </a:p>
          <a:p>
            <a:r>
              <a:rPr lang="ru-RU" sz="900" b="1" i="1" dirty="0" smtClean="0">
                <a:solidFill>
                  <a:srgbClr val="FF0000"/>
                </a:solidFill>
              </a:rPr>
              <a:t>Планы по изменению условий ведения деятельности: </a:t>
            </a:r>
          </a:p>
          <a:p>
            <a:pPr marL="171450" lvl="0" indent="-171450">
              <a:buFontTx/>
              <a:buChar char="-"/>
            </a:pPr>
            <a:r>
              <a:rPr lang="ru-RU" sz="900" i="1" dirty="0" smtClean="0">
                <a:solidFill>
                  <a:prstClr val="black"/>
                </a:solidFill>
              </a:rPr>
              <a:t>Расширение доли выручки от оказания  информационно-консультационных услуг</a:t>
            </a:r>
            <a:endParaRPr lang="ru-RU" sz="900" i="1" dirty="0">
              <a:solidFill>
                <a:prstClr val="black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ru-RU" sz="900" i="1" dirty="0" smtClean="0">
                <a:solidFill>
                  <a:prstClr val="black"/>
                </a:solidFill>
              </a:rPr>
              <a:t>Привлечение новых заказчиков (контрагентов)</a:t>
            </a:r>
          </a:p>
          <a:p>
            <a:pPr marL="171450" lvl="0" indent="-171450">
              <a:buFontTx/>
              <a:buChar char="-"/>
            </a:pPr>
            <a:r>
              <a:rPr lang="ru-RU" sz="900" i="1" dirty="0" smtClean="0">
                <a:solidFill>
                  <a:prstClr val="black"/>
                </a:solidFill>
              </a:rPr>
              <a:t>Подготовка к выходу на открытый рынок труда и максимизацию выручки от оказания услуг физическим лицам</a:t>
            </a:r>
          </a:p>
          <a:p>
            <a:r>
              <a:rPr lang="ru-RU" sz="1200" b="1" dirty="0" smtClean="0"/>
              <a:t>АНО </a:t>
            </a:r>
            <a:r>
              <a:rPr lang="ru-RU" sz="1200" b="1" dirty="0"/>
              <a:t>ДПО «КУ ЛОКОТЕХ» </a:t>
            </a:r>
            <a:r>
              <a:rPr lang="ru-RU" sz="1200" b="1" dirty="0" smtClean="0"/>
              <a:t>запланированы показатели </a:t>
            </a:r>
            <a:r>
              <a:rPr lang="ru-RU" sz="1200" b="1" dirty="0"/>
              <a:t>деятельности: </a:t>
            </a:r>
            <a:endParaRPr lang="ru-RU" sz="1200" b="1" dirty="0" smtClean="0"/>
          </a:p>
          <a:p>
            <a:endParaRPr lang="ru-RU" sz="1200" b="1" dirty="0"/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Объем </a:t>
            </a:r>
            <a:r>
              <a:rPr lang="ru-RU" sz="900" dirty="0">
                <a:ea typeface="Calibri"/>
                <a:cs typeface="Times New Roman"/>
              </a:rPr>
              <a:t>выручки </a:t>
            </a:r>
            <a:r>
              <a:rPr lang="ru-RU" sz="900" dirty="0" smtClean="0">
                <a:ea typeface="Calibri"/>
                <a:cs typeface="Times New Roman"/>
              </a:rPr>
              <a:t>увеличить на </a:t>
            </a:r>
            <a:r>
              <a:rPr lang="ru-RU" sz="900" dirty="0" smtClean="0">
                <a:ea typeface="Calibri"/>
                <a:cs typeface="Times New Roman"/>
              </a:rPr>
              <a:t>43% ( запаздывающими темпами </a:t>
            </a:r>
            <a:r>
              <a:rPr lang="ru-RU" sz="900" dirty="0" smtClean="0">
                <a:ea typeface="Calibri"/>
                <a:cs typeface="Times New Roman"/>
              </a:rPr>
              <a:t>к </a:t>
            </a:r>
            <a:r>
              <a:rPr lang="ru-RU" sz="900" dirty="0" smtClean="0">
                <a:ea typeface="Calibri"/>
                <a:cs typeface="Times New Roman"/>
              </a:rPr>
              <a:t>себестоимости, повысить расходы на усиление ресурсной базы и привлечение персонала в педагогический блок)</a:t>
            </a:r>
            <a:endParaRPr lang="ru-RU" sz="900" dirty="0" smtClean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Прямые расходы увеличить на </a:t>
            </a:r>
            <a:r>
              <a:rPr lang="ru-RU" sz="900" dirty="0" smtClean="0">
                <a:ea typeface="Calibri"/>
                <a:cs typeface="Times New Roman"/>
              </a:rPr>
              <a:t>65%</a:t>
            </a:r>
            <a:endParaRPr lang="ru-RU" sz="900" dirty="0" smtClean="0"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dirty="0" smtClean="0">
                <a:ea typeface="Calibri"/>
                <a:cs typeface="Times New Roman"/>
              </a:rPr>
              <a:t>Накладные расходы (включая административные) увеличить на </a:t>
            </a:r>
            <a:r>
              <a:rPr lang="ru-RU" sz="900" dirty="0" smtClean="0">
                <a:ea typeface="Calibri"/>
                <a:cs typeface="Times New Roman"/>
              </a:rPr>
              <a:t>426% </a:t>
            </a:r>
            <a:r>
              <a:rPr lang="ru-RU" sz="900" dirty="0" smtClean="0">
                <a:ea typeface="Calibri"/>
                <a:cs typeface="Times New Roman"/>
              </a:rPr>
              <a:t>в связи с необходимостью развития деятельности организации (обеспечение ИС, автоматизация на масштаб</a:t>
            </a:r>
            <a:r>
              <a:rPr lang="ru-RU" sz="900" dirty="0" smtClean="0">
                <a:ea typeface="Calibri"/>
                <a:cs typeface="Times New Roman"/>
              </a:rPr>
              <a:t>)</a:t>
            </a:r>
          </a:p>
          <a:p>
            <a:pPr marL="342900" lvl="0" indent="-342900">
              <a:buFont typeface="Wingdings"/>
              <a:buChar char=""/>
              <a:tabLst>
                <a:tab pos="457200" algn="l"/>
              </a:tabLst>
            </a:pPr>
            <a:r>
              <a:rPr lang="ru-RU" sz="900" b="1" dirty="0" smtClean="0">
                <a:cs typeface="Times New Roman"/>
              </a:rPr>
              <a:t>Максимально </a:t>
            </a:r>
            <a:r>
              <a:rPr lang="ru-RU" sz="900" b="1" smtClean="0">
                <a:cs typeface="Times New Roman"/>
              </a:rPr>
              <a:t>увеличить стоимость НМА</a:t>
            </a:r>
            <a:endParaRPr lang="ru-RU" sz="1200" b="1" dirty="0" smtClean="0"/>
          </a:p>
          <a:p>
            <a:pPr lvl="0">
              <a:lnSpc>
                <a:spcPct val="115000"/>
              </a:lnSpc>
              <a:spcAft>
                <a:spcPts val="500"/>
              </a:spcAft>
              <a:tabLst>
                <a:tab pos="457200" algn="l"/>
              </a:tabLst>
            </a:pPr>
            <a:endParaRPr lang="ru-RU" sz="700" dirty="0" smtClean="0">
              <a:ea typeface="Calibri"/>
              <a:cs typeface="Times New Roman"/>
            </a:endParaRPr>
          </a:p>
          <a:p>
            <a:endParaRPr lang="ru-RU" sz="1000" b="1" i="1" u="sng" dirty="0">
              <a:solidFill>
                <a:prstClr val="black"/>
              </a:solidFill>
            </a:endParaRPr>
          </a:p>
          <a:p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3745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4859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2. БЮДЖЕТ ДОХОДОВ И РАСХОДОВ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84734" y="276415"/>
            <a:ext cx="96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тыс. руб.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0880" y="6486525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8370"/>
              </p:ext>
            </p:extLst>
          </p:nvPr>
        </p:nvGraphicFramePr>
        <p:xfrm>
          <a:off x="685799" y="661850"/>
          <a:ext cx="8220630" cy="5481859"/>
        </p:xfrm>
        <a:graphic>
          <a:graphicData uri="http://schemas.openxmlformats.org/drawingml/2006/table">
            <a:tbl>
              <a:tblPr/>
              <a:tblGrid>
                <a:gridCol w="1942853">
                  <a:extLst>
                    <a:ext uri="{9D8B030D-6E8A-4147-A177-3AD203B41FA5}">
                      <a16:colId xmlns:a16="http://schemas.microsoft.com/office/drawing/2014/main" val="3108013117"/>
                    </a:ext>
                  </a:extLst>
                </a:gridCol>
                <a:gridCol w="426753">
                  <a:extLst>
                    <a:ext uri="{9D8B030D-6E8A-4147-A177-3AD203B41FA5}">
                      <a16:colId xmlns:a16="http://schemas.microsoft.com/office/drawing/2014/main" val="1857520145"/>
                    </a:ext>
                  </a:extLst>
                </a:gridCol>
                <a:gridCol w="426753">
                  <a:extLst>
                    <a:ext uri="{9D8B030D-6E8A-4147-A177-3AD203B41FA5}">
                      <a16:colId xmlns:a16="http://schemas.microsoft.com/office/drawing/2014/main" val="854266765"/>
                    </a:ext>
                  </a:extLst>
                </a:gridCol>
                <a:gridCol w="561520">
                  <a:extLst>
                    <a:ext uri="{9D8B030D-6E8A-4147-A177-3AD203B41FA5}">
                      <a16:colId xmlns:a16="http://schemas.microsoft.com/office/drawing/2014/main" val="316348332"/>
                    </a:ext>
                  </a:extLst>
                </a:gridCol>
                <a:gridCol w="561520">
                  <a:extLst>
                    <a:ext uri="{9D8B030D-6E8A-4147-A177-3AD203B41FA5}">
                      <a16:colId xmlns:a16="http://schemas.microsoft.com/office/drawing/2014/main" val="2911698335"/>
                    </a:ext>
                  </a:extLst>
                </a:gridCol>
                <a:gridCol w="561520">
                  <a:extLst>
                    <a:ext uri="{9D8B030D-6E8A-4147-A177-3AD203B41FA5}">
                      <a16:colId xmlns:a16="http://schemas.microsoft.com/office/drawing/2014/main" val="1920829695"/>
                    </a:ext>
                  </a:extLst>
                </a:gridCol>
                <a:gridCol w="561520">
                  <a:extLst>
                    <a:ext uri="{9D8B030D-6E8A-4147-A177-3AD203B41FA5}">
                      <a16:colId xmlns:a16="http://schemas.microsoft.com/office/drawing/2014/main" val="4292604759"/>
                    </a:ext>
                  </a:extLst>
                </a:gridCol>
                <a:gridCol w="561520">
                  <a:extLst>
                    <a:ext uri="{9D8B030D-6E8A-4147-A177-3AD203B41FA5}">
                      <a16:colId xmlns:a16="http://schemas.microsoft.com/office/drawing/2014/main" val="2035537293"/>
                    </a:ext>
                  </a:extLst>
                </a:gridCol>
                <a:gridCol w="696281">
                  <a:extLst>
                    <a:ext uri="{9D8B030D-6E8A-4147-A177-3AD203B41FA5}">
                      <a16:colId xmlns:a16="http://schemas.microsoft.com/office/drawing/2014/main" val="2169232163"/>
                    </a:ext>
                  </a:extLst>
                </a:gridCol>
                <a:gridCol w="527828">
                  <a:extLst>
                    <a:ext uri="{9D8B030D-6E8A-4147-A177-3AD203B41FA5}">
                      <a16:colId xmlns:a16="http://schemas.microsoft.com/office/drawing/2014/main" val="3985284903"/>
                    </a:ext>
                  </a:extLst>
                </a:gridCol>
                <a:gridCol w="696281">
                  <a:extLst>
                    <a:ext uri="{9D8B030D-6E8A-4147-A177-3AD203B41FA5}">
                      <a16:colId xmlns:a16="http://schemas.microsoft.com/office/drawing/2014/main" val="3661736001"/>
                    </a:ext>
                  </a:extLst>
                </a:gridCol>
                <a:gridCol w="696281">
                  <a:extLst>
                    <a:ext uri="{9D8B030D-6E8A-4147-A177-3AD203B41FA5}">
                      <a16:colId xmlns:a16="http://schemas.microsoft.com/office/drawing/2014/main" val="1293959452"/>
                    </a:ext>
                  </a:extLst>
                </a:gridCol>
              </a:tblGrid>
              <a:tr h="11603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Показатели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2023 год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150860"/>
                  </a:ext>
                </a:extLst>
              </a:tr>
              <a:tr h="122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 </a:t>
                      </a:r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 </a:t>
                      </a:r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III </a:t>
                      </a:r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IV </a:t>
                      </a:r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327255"/>
                  </a:ext>
                </a:extLst>
              </a:tr>
              <a:tr h="183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+/-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52899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Выручка от реализации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47 654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41 548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-6 106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8 664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16 008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16 308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18 544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59 524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17 976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147576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Заказчик 1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24260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Заказчик </a:t>
                      </a: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178406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заказчики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2 676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2 704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5 716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25405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Выручка от компаний, входящих в Группу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47 654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41 154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-6 500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8 496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15 840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13 632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15 840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53 808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12 654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53689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Verdana" panose="020B0604030504040204" pitchFamily="34" charset="0"/>
                        </a:rPr>
                        <a:t>АО "ЖДРМ"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4 080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4 583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1 968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3 840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3 072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3 672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12 552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7 969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174%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971648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Verdana" panose="020B0604030504040204" pitchFamily="34" charset="0"/>
                        </a:rPr>
                        <a:t>ООО "ТМХ-Сервис"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39 984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36 415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-3 569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6 528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12 000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10 560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12 168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41 256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4 841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07597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Verdana" panose="020B0604030504040204" pitchFamily="34" charset="0"/>
                        </a:rPr>
                        <a:t>Прочие 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3 590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-3 435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-96%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-156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702583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Полная себестоимость по реализации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23 711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15 333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-8 379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6 592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9 437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9 125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9 888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35 041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19 709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14811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Прямые расходы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19 892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12 639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-7 253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3 268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6 117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5 348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6 135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20 868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8 228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70882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15 032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9 048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-5 985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2 458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4 565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4 026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15 627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6 579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572988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4 510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2 718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-1 792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23739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215682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11102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621816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76604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Накладные расходы 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3 819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2 694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-1 126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3 753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11 480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821492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56477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2 341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2 341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60836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85284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3 281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-1 095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11533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427162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088745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Маржинальный доход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27 762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28 909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1 147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5 396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9 891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12 409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38 656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9 747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257476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Маржинальная рентабельность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58,3%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62,3%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61,8%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-4,6%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07804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Валовая прибыль (убыток)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23 943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26 215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2 272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6 571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8 656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24 483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-1 733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428926"/>
                  </a:ext>
                </a:extLst>
              </a:tr>
              <a:tr h="979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Рентабельность по валовой прибыли (убытку)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50,2%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23,9%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-22,0%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-34,8%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790395"/>
                  </a:ext>
                </a:extLst>
              </a:tr>
              <a:tr h="2111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Коммерческие и административные расходы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18 570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-4 980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3 326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3 745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14 344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487713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Коммерческие расходы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48969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Административные расходы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18 570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-4 980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3 326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3 745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14 344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24713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11 557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9 803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-1 754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2 107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2 201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8 675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-1 128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56396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2 982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45542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63851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-2 637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53880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408862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683738"/>
                  </a:ext>
                </a:extLst>
              </a:tr>
              <a:tr h="1836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Операционная прибыль (убыток) от продаж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5 373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12 625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7 252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-1 254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3 464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5 103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10 139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-2 486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212428"/>
                  </a:ext>
                </a:extLst>
              </a:tr>
              <a:tr h="1836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Рентабельность по операц. прибыли (убытку), %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169,5%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-14,5%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27,5%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-13,4%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-43,9%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191854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доходы/расходы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-195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-706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-87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635355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доходы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3 693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3 693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-3 693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4344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 т.ч. %% полученные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117823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расходы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4 204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-3 784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257423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 т.ч. %% оплаченные</a:t>
                      </a:r>
                    </a:p>
                  </a:txBody>
                  <a:tcPr marL="50506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257415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Verdana" panose="020B0604030504040204" pitchFamily="34" charset="0"/>
                        </a:rPr>
                        <a:t>Прибыль до н/о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5 178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11 919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6 741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130%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-1 341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2 655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3 322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4 887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9 524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-2 395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229969"/>
                  </a:ext>
                </a:extLst>
              </a:tr>
              <a:tr h="92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Рентабельность прибыли до н/о, %</a:t>
                      </a:r>
                    </a:p>
                  </a:txBody>
                  <a:tcPr marL="33671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10,9%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28,7%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17,8%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164,0%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-12,7%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-44,2%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602349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Verdana" panose="020B0604030504040204" pitchFamily="34" charset="0"/>
                        </a:rPr>
                        <a:t>Налог на прибыль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3 060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4 369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978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1 906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-2 463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033741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Verdana" panose="020B0604030504040204" pitchFamily="34" charset="0"/>
                        </a:rPr>
                        <a:t>Чистая прибыль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2 118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7 550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5 432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256%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-1 341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2 392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2 658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3 910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7 618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98852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324590"/>
                  </a:ext>
                </a:extLst>
              </a:tr>
              <a:tr h="1132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Verdana" panose="020B0604030504040204" pitchFamily="34" charset="0"/>
                        </a:rPr>
                        <a:t>EBITDA</a:t>
                      </a:r>
                    </a:p>
                  </a:txBody>
                  <a:tcPr marL="16835" marR="1403" marT="1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5 178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11 919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6 741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130%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-1 254</a:t>
                      </a:r>
                    </a:p>
                  </a:txBody>
                  <a:tcPr marL="1403" marR="1403" marT="1403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2 826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3 488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5 199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10 259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-1 659</a:t>
                      </a:r>
                    </a:p>
                  </a:txBody>
                  <a:tcPr marL="1403" marR="1403" marT="1403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1403" marR="1403" marT="140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07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3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50" y="386437"/>
            <a:ext cx="777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3. ФАКТОРНЫЙ АНАЛИЗ </a:t>
            </a:r>
            <a:r>
              <a:rPr lang="ru-RU" altLang="ru-RU" sz="2000" b="1" kern="0" dirty="0" err="1">
                <a:solidFill>
                  <a:prstClr val="white">
                    <a:lumMod val="50000"/>
                  </a:prstClr>
                </a:solidFill>
                <a:ea typeface="+mj-ea"/>
              </a:rPr>
              <a:t>ПдНО</a:t>
            </a:r>
            <a:r>
              <a:rPr lang="ru-RU" alt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. </a:t>
            </a:r>
            <a:endParaRPr lang="ru-RU" sz="2000" b="1" kern="0" dirty="0">
              <a:solidFill>
                <a:prstClr val="white">
                  <a:lumMod val="50000"/>
                </a:prstClr>
              </a:solidFill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7490" y="276415"/>
            <a:ext cx="96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млн.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482685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Комментарии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5196185"/>
            <a:ext cx="7848600" cy="11284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tabLst>
                <a:tab pos="457200" algn="l"/>
              </a:tabLst>
            </a:pP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>План </a:t>
            </a:r>
            <a:r>
              <a:rPr lang="ru-RU" sz="1200" dirty="0" err="1">
                <a:solidFill>
                  <a:schemeClr val="tx1"/>
                </a:solidFill>
                <a:ea typeface="Calibri"/>
                <a:cs typeface="Times New Roman"/>
              </a:rPr>
              <a:t>ПдНО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a typeface="Calibri"/>
                <a:cs typeface="Times New Roman"/>
              </a:rPr>
              <a:t>2024 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>г. </a:t>
            </a:r>
            <a:r>
              <a:rPr lang="ru-RU" sz="1200" dirty="0" smtClean="0">
                <a:solidFill>
                  <a:schemeClr val="tx1"/>
                </a:solidFill>
                <a:ea typeface="Calibri"/>
                <a:cs typeface="Times New Roman"/>
              </a:rPr>
              <a:t>ниже уровня 2023 года на 20,2% при росте выручки на 43%. </a:t>
            </a:r>
          </a:p>
          <a:p>
            <a:pPr algn="just">
              <a:tabLst>
                <a:tab pos="457200" algn="l"/>
              </a:tabLst>
            </a:pPr>
            <a:r>
              <a:rPr lang="ru-RU" sz="1200" dirty="0" smtClean="0">
                <a:solidFill>
                  <a:schemeClr val="tx1"/>
                </a:solidFill>
                <a:ea typeface="Calibri"/>
                <a:cs typeface="Times New Roman"/>
              </a:rPr>
              <a:t>Это связано с задачей максимального наращивания базы ведения основной деятельности, направления расходов на обновление материальных ресурсов и создание </a:t>
            </a:r>
            <a:r>
              <a:rPr lang="ru-RU" sz="1200" dirty="0" err="1" smtClean="0">
                <a:solidFill>
                  <a:schemeClr val="tx1"/>
                </a:solidFill>
                <a:ea typeface="Calibri"/>
                <a:cs typeface="Times New Roman"/>
              </a:rPr>
              <a:t>НМА,а</a:t>
            </a:r>
            <a:r>
              <a:rPr lang="ru-RU" sz="1200" dirty="0" smtClean="0">
                <a:solidFill>
                  <a:schemeClr val="tx1"/>
                </a:solidFill>
                <a:ea typeface="Calibri"/>
                <a:cs typeface="Times New Roman"/>
              </a:rPr>
              <a:t> также кратный рост затрат на повышение квалификации персонала под запланированную в 2025 году реструктуризацию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0880" y="6486525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63600"/>
            <a:ext cx="7086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6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7017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4. ПОКАЗАТЕЛИ БЮДЖЕТА ТРУДОВЫХ РЕСУРСОВ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0" y="412147"/>
            <a:ext cx="96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тыс.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40880" y="6515100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65367"/>
              </p:ext>
            </p:extLst>
          </p:nvPr>
        </p:nvGraphicFramePr>
        <p:xfrm>
          <a:off x="762001" y="838200"/>
          <a:ext cx="8153399" cy="5591174"/>
        </p:xfrm>
        <a:graphic>
          <a:graphicData uri="http://schemas.openxmlformats.org/drawingml/2006/table">
            <a:tbl>
              <a:tblPr/>
              <a:tblGrid>
                <a:gridCol w="1969052">
                  <a:extLst>
                    <a:ext uri="{9D8B030D-6E8A-4147-A177-3AD203B41FA5}">
                      <a16:colId xmlns:a16="http://schemas.microsoft.com/office/drawing/2014/main" val="1621840638"/>
                    </a:ext>
                  </a:extLst>
                </a:gridCol>
                <a:gridCol w="468366">
                  <a:extLst>
                    <a:ext uri="{9D8B030D-6E8A-4147-A177-3AD203B41FA5}">
                      <a16:colId xmlns:a16="http://schemas.microsoft.com/office/drawing/2014/main" val="1390010329"/>
                    </a:ext>
                  </a:extLst>
                </a:gridCol>
                <a:gridCol w="411016">
                  <a:extLst>
                    <a:ext uri="{9D8B030D-6E8A-4147-A177-3AD203B41FA5}">
                      <a16:colId xmlns:a16="http://schemas.microsoft.com/office/drawing/2014/main" val="3170974378"/>
                    </a:ext>
                  </a:extLst>
                </a:gridCol>
                <a:gridCol w="411016">
                  <a:extLst>
                    <a:ext uri="{9D8B030D-6E8A-4147-A177-3AD203B41FA5}">
                      <a16:colId xmlns:a16="http://schemas.microsoft.com/office/drawing/2014/main" val="63696373"/>
                    </a:ext>
                  </a:extLst>
                </a:gridCol>
                <a:gridCol w="506601">
                  <a:extLst>
                    <a:ext uri="{9D8B030D-6E8A-4147-A177-3AD203B41FA5}">
                      <a16:colId xmlns:a16="http://schemas.microsoft.com/office/drawing/2014/main" val="867808669"/>
                    </a:ext>
                  </a:extLst>
                </a:gridCol>
                <a:gridCol w="506601">
                  <a:extLst>
                    <a:ext uri="{9D8B030D-6E8A-4147-A177-3AD203B41FA5}">
                      <a16:colId xmlns:a16="http://schemas.microsoft.com/office/drawing/2014/main" val="4019408588"/>
                    </a:ext>
                  </a:extLst>
                </a:gridCol>
                <a:gridCol w="516158">
                  <a:extLst>
                    <a:ext uri="{9D8B030D-6E8A-4147-A177-3AD203B41FA5}">
                      <a16:colId xmlns:a16="http://schemas.microsoft.com/office/drawing/2014/main" val="2004674099"/>
                    </a:ext>
                  </a:extLst>
                </a:gridCol>
                <a:gridCol w="516158">
                  <a:extLst>
                    <a:ext uri="{9D8B030D-6E8A-4147-A177-3AD203B41FA5}">
                      <a16:colId xmlns:a16="http://schemas.microsoft.com/office/drawing/2014/main" val="3440561334"/>
                    </a:ext>
                  </a:extLst>
                </a:gridCol>
                <a:gridCol w="516158">
                  <a:extLst>
                    <a:ext uri="{9D8B030D-6E8A-4147-A177-3AD203B41FA5}">
                      <a16:colId xmlns:a16="http://schemas.microsoft.com/office/drawing/2014/main" val="628196177"/>
                    </a:ext>
                  </a:extLst>
                </a:gridCol>
                <a:gridCol w="640419">
                  <a:extLst>
                    <a:ext uri="{9D8B030D-6E8A-4147-A177-3AD203B41FA5}">
                      <a16:colId xmlns:a16="http://schemas.microsoft.com/office/drawing/2014/main" val="3471934786"/>
                    </a:ext>
                  </a:extLst>
                </a:gridCol>
                <a:gridCol w="411016">
                  <a:extLst>
                    <a:ext uri="{9D8B030D-6E8A-4147-A177-3AD203B41FA5}">
                      <a16:colId xmlns:a16="http://schemas.microsoft.com/office/drawing/2014/main" val="1610798693"/>
                    </a:ext>
                  </a:extLst>
                </a:gridCol>
                <a:gridCol w="640419">
                  <a:extLst>
                    <a:ext uri="{9D8B030D-6E8A-4147-A177-3AD203B41FA5}">
                      <a16:colId xmlns:a16="http://schemas.microsoft.com/office/drawing/2014/main" val="1475912255"/>
                    </a:ext>
                  </a:extLst>
                </a:gridCol>
                <a:gridCol w="640419">
                  <a:extLst>
                    <a:ext uri="{9D8B030D-6E8A-4147-A177-3AD203B41FA5}">
                      <a16:colId xmlns:a16="http://schemas.microsoft.com/office/drawing/2014/main" val="4034222230"/>
                    </a:ext>
                  </a:extLst>
                </a:gridCol>
              </a:tblGrid>
              <a:tr h="23899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Показатели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Ед. изм.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2023 год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7216"/>
                  </a:ext>
                </a:extLst>
              </a:tr>
              <a:tr h="293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IV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916843"/>
                  </a:ext>
                </a:extLst>
              </a:tr>
              <a:tr h="359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+/-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%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13800"/>
                  </a:ext>
                </a:extLst>
              </a:tr>
              <a:tr h="287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Расходы на оплату труда 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34 589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24 550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-10 039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8 427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11 328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10 617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11 335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41 707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17 157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079688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Заработная плата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23 540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16 313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-7 227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5 331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7 395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6 970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7 522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27 219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10 906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518398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Бонус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3 090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1 531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414029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Резерв на оплату отпусков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1 131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1 746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76782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8 000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5 700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-2 301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2 457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9 652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3 952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57625"/>
                  </a:ext>
                </a:extLst>
              </a:tr>
              <a:tr h="287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Фонд оплаты труда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23 540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16 313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-7 227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5 331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7 395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6 970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7 522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27 219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10 906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510998"/>
                  </a:ext>
                </a:extLst>
              </a:tr>
              <a:tr h="2153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Основные производственные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425008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Вспомогательные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11949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Руководители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4 013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3 797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-215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366447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Специалисты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19 527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12 516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-7 012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4 248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6 312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5 844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6 396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22 800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10 284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549601"/>
                  </a:ext>
                </a:extLst>
              </a:tr>
              <a:tr h="287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Численность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776031"/>
                  </a:ext>
                </a:extLst>
              </a:tr>
              <a:tr h="2153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Основные производственные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чел.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569646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Вспомогательные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чел.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837541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Руководители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чел.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678390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Специалисты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чел.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402623"/>
                  </a:ext>
                </a:extLst>
              </a:tr>
              <a:tr h="287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Среднемесячная зарплата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968780"/>
                  </a:ext>
                </a:extLst>
              </a:tr>
              <a:tr h="2153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Основные производственные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966217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Вспомогательные рабочие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57532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Руководители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2008"/>
                  </a:ext>
                </a:extLst>
              </a:tr>
              <a:tr h="19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Специалисты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611742"/>
                  </a:ext>
                </a:extLst>
              </a:tr>
              <a:tr h="287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Выручка на одного работника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тыс. руб./чел.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1 657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2 157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-346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82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3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08" y="30269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5. СМЕТА НАКЛАДНЫХ РАСХОДОВ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990600"/>
            <a:ext cx="96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тыс. руб.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21830" y="6515100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76921"/>
              </p:ext>
            </p:extLst>
          </p:nvPr>
        </p:nvGraphicFramePr>
        <p:xfrm>
          <a:off x="914400" y="1267604"/>
          <a:ext cx="7848600" cy="5157384"/>
        </p:xfrm>
        <a:graphic>
          <a:graphicData uri="http://schemas.openxmlformats.org/drawingml/2006/table">
            <a:tbl>
              <a:tblPr/>
              <a:tblGrid>
                <a:gridCol w="2070915">
                  <a:extLst>
                    <a:ext uri="{9D8B030D-6E8A-4147-A177-3AD203B41FA5}">
                      <a16:colId xmlns:a16="http://schemas.microsoft.com/office/drawing/2014/main" val="367478982"/>
                    </a:ext>
                  </a:extLst>
                </a:gridCol>
                <a:gridCol w="408963">
                  <a:extLst>
                    <a:ext uri="{9D8B030D-6E8A-4147-A177-3AD203B41FA5}">
                      <a16:colId xmlns:a16="http://schemas.microsoft.com/office/drawing/2014/main" val="3019882944"/>
                    </a:ext>
                  </a:extLst>
                </a:gridCol>
                <a:gridCol w="408963">
                  <a:extLst>
                    <a:ext uri="{9D8B030D-6E8A-4147-A177-3AD203B41FA5}">
                      <a16:colId xmlns:a16="http://schemas.microsoft.com/office/drawing/2014/main" val="2303798886"/>
                    </a:ext>
                  </a:extLst>
                </a:gridCol>
                <a:gridCol w="522080">
                  <a:extLst>
                    <a:ext uri="{9D8B030D-6E8A-4147-A177-3AD203B41FA5}">
                      <a16:colId xmlns:a16="http://schemas.microsoft.com/office/drawing/2014/main" val="267851400"/>
                    </a:ext>
                  </a:extLst>
                </a:gridCol>
                <a:gridCol w="522080">
                  <a:extLst>
                    <a:ext uri="{9D8B030D-6E8A-4147-A177-3AD203B41FA5}">
                      <a16:colId xmlns:a16="http://schemas.microsoft.com/office/drawing/2014/main" val="578804927"/>
                    </a:ext>
                  </a:extLst>
                </a:gridCol>
                <a:gridCol w="530781">
                  <a:extLst>
                    <a:ext uri="{9D8B030D-6E8A-4147-A177-3AD203B41FA5}">
                      <a16:colId xmlns:a16="http://schemas.microsoft.com/office/drawing/2014/main" val="39572872"/>
                    </a:ext>
                  </a:extLst>
                </a:gridCol>
                <a:gridCol w="565587">
                  <a:extLst>
                    <a:ext uri="{9D8B030D-6E8A-4147-A177-3AD203B41FA5}">
                      <a16:colId xmlns:a16="http://schemas.microsoft.com/office/drawing/2014/main" val="2356015992"/>
                    </a:ext>
                  </a:extLst>
                </a:gridCol>
                <a:gridCol w="565587">
                  <a:extLst>
                    <a:ext uri="{9D8B030D-6E8A-4147-A177-3AD203B41FA5}">
                      <a16:colId xmlns:a16="http://schemas.microsoft.com/office/drawing/2014/main" val="2131422067"/>
                    </a:ext>
                  </a:extLst>
                </a:gridCol>
                <a:gridCol w="609093">
                  <a:extLst>
                    <a:ext uri="{9D8B030D-6E8A-4147-A177-3AD203B41FA5}">
                      <a16:colId xmlns:a16="http://schemas.microsoft.com/office/drawing/2014/main" val="971554357"/>
                    </a:ext>
                  </a:extLst>
                </a:gridCol>
                <a:gridCol w="426365">
                  <a:extLst>
                    <a:ext uri="{9D8B030D-6E8A-4147-A177-3AD203B41FA5}">
                      <a16:colId xmlns:a16="http://schemas.microsoft.com/office/drawing/2014/main" val="3972849432"/>
                    </a:ext>
                  </a:extLst>
                </a:gridCol>
                <a:gridCol w="609093">
                  <a:extLst>
                    <a:ext uri="{9D8B030D-6E8A-4147-A177-3AD203B41FA5}">
                      <a16:colId xmlns:a16="http://schemas.microsoft.com/office/drawing/2014/main" val="3632682018"/>
                    </a:ext>
                  </a:extLst>
                </a:gridCol>
                <a:gridCol w="609093">
                  <a:extLst>
                    <a:ext uri="{9D8B030D-6E8A-4147-A177-3AD203B41FA5}">
                      <a16:colId xmlns:a16="http://schemas.microsoft.com/office/drawing/2014/main" val="1941323295"/>
                    </a:ext>
                  </a:extLst>
                </a:gridCol>
              </a:tblGrid>
              <a:tr h="22302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Показатели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2023 год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год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22854"/>
                  </a:ext>
                </a:extLst>
              </a:tr>
              <a:tr h="180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III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IV </a:t>
                      </a:r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квартал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Откл.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17723"/>
                  </a:ext>
                </a:extLst>
              </a:tr>
              <a:tr h="335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+/-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Б-та, 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 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БП</a:t>
                      </a:r>
                    </a:p>
                  </a:txBody>
                  <a:tcPr marL="3350" marR="3350" marT="3350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 Факта 2023г., +/-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43441"/>
                  </a:ext>
                </a:extLst>
              </a:tr>
              <a:tr h="2687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Общепроизводственные расходы 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3 819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2 694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-1 126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3 753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14 174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11 480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57488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1 910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1 950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7 753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58496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2 341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2 341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62556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80875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3 281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-1 095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19822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53404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18176"/>
                  </a:ext>
                </a:extLst>
              </a:tr>
              <a:tr h="2687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Коммерческие и административные расходы</a:t>
                      </a:r>
                    </a:p>
                  </a:txBody>
                  <a:tcPr marL="40205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18 570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-4 980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14 344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7182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Коммерческие расходы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59374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Транспортные услуги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383500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091349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99718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Топливо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141013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Электроэнергия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82221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264213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43239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Административные расходы</a:t>
                      </a:r>
                    </a:p>
                  </a:txBody>
                  <a:tcPr marL="80411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18 570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13 591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-4 980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3 326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3 745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3 719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14 344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989608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11 557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9 803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-1 754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2 201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2 183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8 675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-1 128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43076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2 982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-508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2 620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-362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72967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27858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-2 637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-93%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1 609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1 396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656%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487813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Амортизация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671831"/>
                  </a:ext>
                </a:extLst>
              </a:tr>
              <a:tr h="1800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затраты</a:t>
                      </a:r>
                    </a:p>
                  </a:txBody>
                  <a:tcPr marL="120616" marR="3350" marT="3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598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-88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</a:t>
                      </a:r>
                    </a:p>
                  </a:txBody>
                  <a:tcPr marL="3350" marR="3350" marT="335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</a:p>
                  </a:txBody>
                  <a:tcPr marL="3350" marR="3350" marT="3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19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43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6. БДДС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0880" y="6515100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03704"/>
              </p:ext>
            </p:extLst>
          </p:nvPr>
        </p:nvGraphicFramePr>
        <p:xfrm>
          <a:off x="838200" y="598692"/>
          <a:ext cx="8153401" cy="5880167"/>
        </p:xfrm>
        <a:graphic>
          <a:graphicData uri="http://schemas.openxmlformats.org/drawingml/2006/table">
            <a:tbl>
              <a:tblPr/>
              <a:tblGrid>
                <a:gridCol w="4898753">
                  <a:extLst>
                    <a:ext uri="{9D8B030D-6E8A-4147-A177-3AD203B41FA5}">
                      <a16:colId xmlns:a16="http://schemas.microsoft.com/office/drawing/2014/main" val="1592230814"/>
                    </a:ext>
                  </a:extLst>
                </a:gridCol>
                <a:gridCol w="1627324">
                  <a:extLst>
                    <a:ext uri="{9D8B030D-6E8A-4147-A177-3AD203B41FA5}">
                      <a16:colId xmlns:a16="http://schemas.microsoft.com/office/drawing/2014/main" val="3444734509"/>
                    </a:ext>
                  </a:extLst>
                </a:gridCol>
                <a:gridCol w="1627324">
                  <a:extLst>
                    <a:ext uri="{9D8B030D-6E8A-4147-A177-3AD203B41FA5}">
                      <a16:colId xmlns:a16="http://schemas.microsoft.com/office/drawing/2014/main" val="2582469802"/>
                    </a:ext>
                  </a:extLst>
                </a:gridCol>
              </a:tblGrid>
              <a:tr h="1621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Статья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2023 г.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 г.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55089"/>
                  </a:ext>
                </a:extLst>
              </a:tr>
              <a:tr h="223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Бизнес-план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3431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ОСТАТОК НА НАЧАЛО ПЕРИОДА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1 705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750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6897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ОПЕРАЦИОННАЯ ДЕЯТЕЛЬНОСТЬ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130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ПО ОПЕРАЦИОННОЙ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38 628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63 088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3388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ПО ОСНОВНОЙ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38 230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61 652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960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от основной реализации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38 230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61 652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5465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 ПО ОПЕРАЦИОННОЙ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30 405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48 142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61209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ПО ОСНОВНОЙ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30 405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48 142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81546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Затраты на оплату труда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11 137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15 215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18854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Отчисления на социальные нужды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5 416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9 371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66047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Материалы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540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86536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Работы и услуги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12 001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17 188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68042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1 311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5 454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26934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ДЕНЕЖНЫЙ ПОТОК ПО ОПЕРАЦИОННОЙ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8 223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14 946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0177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5562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ФИНАНСОВАЯ ДЕЯТЕЛЬНОСТЬ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306729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ПО ФИНАНСОВОЙ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045506"/>
                  </a:ext>
                </a:extLst>
              </a:tr>
              <a:tr h="210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по кредитам, займам, депозитам, ценным бумагам, продажа долей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63212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Процентные поступления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673079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от собственников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241544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ПО ФИНАНСОВОЙ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37458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по кредитам, займам, депозитам, ценным бумагам, долям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64891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Процентные выплаты по кредитам и займам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72468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собственникам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200149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ДЕНЕЖНЫЙ ПОТОК ПО ФИНАНСОВОЙ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711350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513270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ИНВЕСТИЦИОННАЯ ДЕЯТЕЛЬНОСТЬ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37560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ПО ИНВЕСТИЦИОННОЙ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28044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Продажа ОС, НМА, имущества, прав и прочее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63220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Поступления от финансовых инвестиций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084552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ВЫПЛАТЫ ПО ИНВЕСТИЦИОННОЙ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5 266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6 271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95005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Прямые инвестиции в ОС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31035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Прямые инвестиции в НМА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5 266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2 085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643969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Прямые инвестиции в ИТ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3 750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063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Капитальный ремонт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81850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Финансовые инвестиции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769794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платежи по инвестиционной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40972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расходы, связанные с имуществом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436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92323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ДЕНЕЖНЫЙ ПОТОК ПО ИНВЕСТИЦИОННОЙ ДЕЯТЕЛЬНОСТИ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(5 266)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(6 271)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674001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12047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Налог на прибыль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3 912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1 108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642193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НДС к уплате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1 384 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892432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09378"/>
                  </a:ext>
                </a:extLst>
              </a:tr>
              <a:tr h="116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ОСТАТОК НА КОНЕЦ ПЕРИОДА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750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6 932</a:t>
                      </a:r>
                    </a:p>
                  </a:txBody>
                  <a:tcPr marL="3890" marR="3890" marT="389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2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8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>
                <a:solidFill>
                  <a:prstClr val="white">
                    <a:lumMod val="50000"/>
                  </a:prstClr>
                </a:solidFill>
                <a:ea typeface="+mj-ea"/>
              </a:rPr>
              <a:t>7. БАЛАНС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0880" y="6515100"/>
            <a:ext cx="2103120" cy="342900"/>
          </a:xfrm>
        </p:spPr>
        <p:txBody>
          <a:bodyPr/>
          <a:lstStyle/>
          <a:p>
            <a:fld id="{A654DABF-7B89-4B5E-871C-70F12D502DBD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42750"/>
              </p:ext>
            </p:extLst>
          </p:nvPr>
        </p:nvGraphicFramePr>
        <p:xfrm>
          <a:off x="838200" y="914396"/>
          <a:ext cx="8077199" cy="5408995"/>
        </p:xfrm>
        <a:graphic>
          <a:graphicData uri="http://schemas.openxmlformats.org/drawingml/2006/table">
            <a:tbl>
              <a:tblPr/>
              <a:tblGrid>
                <a:gridCol w="3159907">
                  <a:extLst>
                    <a:ext uri="{9D8B030D-6E8A-4147-A177-3AD203B41FA5}">
                      <a16:colId xmlns:a16="http://schemas.microsoft.com/office/drawing/2014/main" val="3752731876"/>
                    </a:ext>
                  </a:extLst>
                </a:gridCol>
                <a:gridCol w="1706689">
                  <a:extLst>
                    <a:ext uri="{9D8B030D-6E8A-4147-A177-3AD203B41FA5}">
                      <a16:colId xmlns:a16="http://schemas.microsoft.com/office/drawing/2014/main" val="3488005727"/>
                    </a:ext>
                  </a:extLst>
                </a:gridCol>
                <a:gridCol w="1706689">
                  <a:extLst>
                    <a:ext uri="{9D8B030D-6E8A-4147-A177-3AD203B41FA5}">
                      <a16:colId xmlns:a16="http://schemas.microsoft.com/office/drawing/2014/main" val="3006143098"/>
                    </a:ext>
                  </a:extLst>
                </a:gridCol>
                <a:gridCol w="1503914">
                  <a:extLst>
                    <a:ext uri="{9D8B030D-6E8A-4147-A177-3AD203B41FA5}">
                      <a16:colId xmlns:a16="http://schemas.microsoft.com/office/drawing/2014/main" val="2298559543"/>
                    </a:ext>
                  </a:extLst>
                </a:gridCol>
              </a:tblGrid>
              <a:tr h="32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Показатель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Изменение балансовой статьи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80807"/>
                  </a:ext>
                </a:extLst>
              </a:tr>
              <a:tr h="271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Бизнес-план</a:t>
                      </a:r>
                    </a:p>
                  </a:txBody>
                  <a:tcPr marL="5448" marR="5448" marT="5448" marB="0" anchor="ctr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391789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Раздел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I. 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ВНЕОБОРОТНЫЕ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78 467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85 579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7 112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42544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Основные средства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27644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Нематериальные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77 698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84 810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7 112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8959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ВНЕОБОРОТНЫЕ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78 467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85 579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7 112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00060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Раздел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II.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ОБОРОТНЫЕ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18 499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22 468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3 969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99068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Запасы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23984"/>
                  </a:ext>
                </a:extLst>
              </a:tr>
              <a:tr h="30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Налог на добавленную стоимость по приобретенным ценностям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165710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Дебиторская задолженность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14 105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13 657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-448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974390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Денежные средства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750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6 932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6 182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550607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оборотные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3 643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1 878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-1 765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832146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ОБОРОТНЫЕ АКТИВЫ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18 499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22 468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3 969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45049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АКТИВ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96 966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108 047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11 081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83133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Раздел III. КАПИТАЛ И РЕЗЕРВЫ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94 798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101 793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6 995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09843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Целевые средства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31 824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38 818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6 995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908650"/>
                  </a:ext>
                </a:extLst>
              </a:tr>
              <a:tr h="4468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Фонд недвижимого и особо ценного движимого имущества и иные целевые фонды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62 975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62 975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92205"/>
                  </a:ext>
                </a:extLst>
              </a:tr>
              <a:tr h="30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Нераспределенная прибыль (непокрытый убыток)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094741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КАПИТАЛ И РЕЗЕРВЫ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94 798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101 793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6 995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882414"/>
                  </a:ext>
                </a:extLst>
              </a:tr>
              <a:tr h="30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Раздел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IV.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ДОЛГОСРОЧНЫЕ ОБЯЗАТЕЛЬСТВА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89557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ДОЛГОСРОЧНЫЕ ОБЯЗАТЕЛЬСТВА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36721"/>
                  </a:ext>
                </a:extLst>
              </a:tr>
              <a:tr h="30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Раздел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V.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КРАТКОСРОЧНЫЕ ОБЯЗАТЕЛЬСТВА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2 168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6 254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4 086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12387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Кредиторская задолженность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1 396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5 297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3 901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209730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Оценочные обязательства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771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957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64594"/>
                  </a:ext>
                </a:extLst>
              </a:tr>
              <a:tr h="30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КРАТКОСРОЧНЫЕ ОБЯЗАТЕЛЬСТВА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2 168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6 254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4 086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32713"/>
                  </a:ext>
                </a:extLst>
              </a:tr>
              <a:tr h="154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ИТОГО ПАССИВ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96 966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108 047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11 081 </a:t>
                      </a:r>
                    </a:p>
                  </a:txBody>
                  <a:tcPr marL="5448" marR="5448" marT="5448" marB="0" anchor="b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9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31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8886</TotalTime>
  <Words>3174</Words>
  <Application>Microsoft Office PowerPoint</Application>
  <PresentationFormat>Экран (4:3)</PresentationFormat>
  <Paragraphs>1519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Office Theme</vt:lpstr>
      <vt:lpstr>Презентация PowerPoint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Дубицкая Марина Валерьевна</dc:creator>
  <cp:lastModifiedBy>Солоусова Ксения Валерьевна</cp:lastModifiedBy>
  <cp:revision>438</cp:revision>
  <cp:lastPrinted>2021-04-22T13:11:12Z</cp:lastPrinted>
  <dcterms:created xsi:type="dcterms:W3CDTF">2017-03-21T09:21:39Z</dcterms:created>
  <dcterms:modified xsi:type="dcterms:W3CDTF">2024-04-03T06:22:09Z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2017-03-20T00:00:00Z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2017-03-21T00:00:00Z</vt:filetime>
  </property>
</Properties>
</file>